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4" r:id="rId1"/>
  </p:sldMasterIdLst>
  <p:notesMasterIdLst>
    <p:notesMasterId r:id="rId18"/>
  </p:notesMasterIdLst>
  <p:sldIdLst>
    <p:sldId id="259" r:id="rId2"/>
    <p:sldId id="261" r:id="rId3"/>
    <p:sldId id="262" r:id="rId4"/>
    <p:sldId id="263" r:id="rId5"/>
    <p:sldId id="264" r:id="rId6"/>
    <p:sldId id="285" r:id="rId7"/>
    <p:sldId id="265" r:id="rId8"/>
    <p:sldId id="268" r:id="rId9"/>
    <p:sldId id="269" r:id="rId10"/>
    <p:sldId id="270" r:id="rId11"/>
    <p:sldId id="271" r:id="rId12"/>
    <p:sldId id="290" r:id="rId13"/>
    <p:sldId id="289" r:id="rId14"/>
    <p:sldId id="291" r:id="rId15"/>
    <p:sldId id="292" r:id="rId16"/>
    <p:sldId id="284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1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266F1-170F-484C-8BE8-78C43E04CEA7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EBE72-BEA5-413E-B482-3F6862297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83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41450C-2A8B-42EC-AE12-8D15CF32FDB2}" type="slidenum">
              <a:rPr lang="en-US"/>
              <a:pPr/>
              <a:t>2</a:t>
            </a:fld>
            <a:endParaRPr lang="en-US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1238" cy="3427413"/>
          </a:xfrm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Provides a good alternative to EJB for most applications</a:t>
            </a:r>
          </a:p>
          <a:p>
            <a:endParaRPr lang="en-US"/>
          </a:p>
          <a:p>
            <a:r>
              <a:rPr lang="en-US"/>
              <a:t>Provides end-to-end framework for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494969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41450C-2A8B-42EC-AE12-8D15CF32FDB2}" type="slidenum">
              <a:rPr lang="en-US"/>
              <a:pPr/>
              <a:t>3</a:t>
            </a:fld>
            <a:endParaRPr lang="en-US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1238" cy="3427413"/>
          </a:xfrm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Provides a good alternative to EJB for most applications</a:t>
            </a:r>
          </a:p>
          <a:p>
            <a:endParaRPr lang="en-US"/>
          </a:p>
          <a:p>
            <a:r>
              <a:rPr lang="en-US"/>
              <a:t>Provides end-to-end framework for applications.</a:t>
            </a:r>
          </a:p>
        </p:txBody>
      </p:sp>
    </p:spTree>
    <p:extLst>
      <p:ext uri="{BB962C8B-B14F-4D97-AF65-F5344CB8AC3E}">
        <p14:creationId xmlns:p14="http://schemas.microsoft.com/office/powerpoint/2010/main" val="410038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FD5B6C-B7FF-4074-9F39-21C0DDB99AD5}" type="slidenum">
              <a:rPr lang="en-US"/>
              <a:pPr/>
              <a:t>7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1238" cy="3427413"/>
          </a:xfrm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874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1985"/>
            <a:ext cx="9144000" cy="691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457200" y="384048"/>
            <a:ext cx="2385905" cy="512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457200" y="1691640"/>
            <a:ext cx="5029200" cy="1052596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57200" y="3118104"/>
            <a:ext cx="5029200" cy="538609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2pPr>
            <a:lvl3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  <a:lvl6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6pPr>
            <a:lvl7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7pPr>
            <a:lvl8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8pPr>
            <a:lvl9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/>
        </p:nvCxnSpPr>
        <p:spPr bwMode="black">
          <a:xfrm>
            <a:off x="457200" y="2928574"/>
            <a:ext cx="228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457200" y="384048"/>
            <a:ext cx="2385905" cy="5120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/>
        </p:nvCxnSpPr>
        <p:spPr bwMode="black">
          <a:xfrm>
            <a:off x="457200" y="2928574"/>
            <a:ext cx="228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2786" y="4713936"/>
            <a:ext cx="192314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Arial"/>
              </a:rPr>
              <a:t>© </a:t>
            </a:r>
            <a:r>
              <a:rPr kumimoji="0" lang="en-US" sz="75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Arial"/>
              </a:rPr>
              <a:t>2018 </a:t>
            </a: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Arial"/>
              </a:rPr>
              <a:t>Cognizant </a:t>
            </a:r>
          </a:p>
        </p:txBody>
      </p:sp>
    </p:spTree>
    <p:extLst>
      <p:ext uri="{BB962C8B-B14F-4D97-AF65-F5344CB8AC3E}">
        <p14:creationId xmlns:p14="http://schemas.microsoft.com/office/powerpoint/2010/main" val="42836345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57509"/>
            <a:ext cx="2688336" cy="16184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3074077"/>
            <a:ext cx="2688336" cy="15087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6976" y="1257509"/>
            <a:ext cx="2688336" cy="16184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36976" y="3072384"/>
            <a:ext cx="2688336" cy="15087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80760" y="1261872"/>
            <a:ext cx="2688336" cy="16184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80760" y="3072384"/>
            <a:ext cx="2688336" cy="1508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71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6" y="1261872"/>
            <a:ext cx="4114800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55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54296" y="1261871"/>
            <a:ext cx="4489704" cy="3319272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4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4654296" y="1261872"/>
            <a:ext cx="4489704" cy="331927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12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7344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ClrTx/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ClrTx/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1261872"/>
            <a:ext cx="4114800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81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7344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ClrTx/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ClrTx/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261872"/>
            <a:ext cx="4498848" cy="33192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57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7344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ClrTx/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ClrTx/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261872"/>
            <a:ext cx="4498848" cy="3319272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23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784" y="1225296"/>
            <a:ext cx="6720840" cy="1719072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  <a:lvl2pPr marL="231775" indent="-231775">
              <a:buNone/>
              <a:defRPr sz="4400">
                <a:solidFill>
                  <a:schemeClr val="tx1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/>
        </p:nvCxnSpPr>
        <p:spPr>
          <a:xfrm>
            <a:off x="557784" y="1097280"/>
            <a:ext cx="6720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/>
        </p:nvCxnSpPr>
        <p:spPr>
          <a:xfrm>
            <a:off x="557784" y="1097280"/>
            <a:ext cx="6720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4489" y="4775829"/>
            <a:ext cx="179770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+mn-lt"/>
                <a:cs typeface="Arial"/>
              </a:rPr>
              <a:t>© </a:t>
            </a:r>
            <a:r>
              <a:rPr kumimoji="0" lang="en-US" sz="750" b="0" i="0" u="none" strike="noStrike" kern="0" cap="none" spc="0" normalizeH="0" baseline="0" noProof="0" dirty="0" smtClean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+mn-lt"/>
                <a:cs typeface="Arial"/>
              </a:rPr>
              <a:t>2018 </a:t>
            </a: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+mn-lt"/>
                <a:cs typeface="Arial"/>
              </a:rPr>
              <a:t>Cognizant </a:t>
            </a:r>
          </a:p>
        </p:txBody>
      </p:sp>
    </p:spTree>
    <p:extLst>
      <p:ext uri="{BB962C8B-B14F-4D97-AF65-F5344CB8AC3E}">
        <p14:creationId xmlns:p14="http://schemas.microsoft.com/office/powerpoint/2010/main" val="3600648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90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7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2437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57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261872"/>
            <a:ext cx="8385048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90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3200400"/>
            <a:ext cx="9143999" cy="13716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4048" y="274320"/>
            <a:ext cx="8385048" cy="2743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52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770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143000"/>
            <a:ext cx="9144000" cy="3429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2437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11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6" y="274321"/>
            <a:ext cx="4114800" cy="429767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4498848" cy="45720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68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6" y="274320"/>
            <a:ext cx="4114800" cy="42976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498975" cy="45720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866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5"/>
            <a:ext cx="9133377" cy="5137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2648" y="1828800"/>
            <a:ext cx="7772400" cy="329184"/>
          </a:xfrm>
        </p:spPr>
        <p:txBody>
          <a:bodyPr anchor="b" anchorCtr="0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2648" y="2441448"/>
            <a:ext cx="7772400" cy="6309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 marL="0" indent="0">
              <a:buNone/>
              <a:defRPr sz="2000">
                <a:solidFill>
                  <a:schemeClr val="tx1"/>
                </a:solidFill>
              </a:defRPr>
            </a:lvl3pPr>
            <a:lvl4pPr marL="0" indent="0">
              <a:buNone/>
              <a:defRPr sz="2000">
                <a:solidFill>
                  <a:schemeClr val="tx1"/>
                </a:solidFill>
              </a:defRPr>
            </a:lvl4pPr>
            <a:lvl5pPr marL="0" indent="0">
              <a:buNone/>
              <a:defRPr sz="2000">
                <a:solidFill>
                  <a:schemeClr val="tx1"/>
                </a:solidFill>
              </a:defRPr>
            </a:lvl5pPr>
            <a:lvl6pPr marL="0" indent="0">
              <a:buNone/>
              <a:defRPr sz="2000">
                <a:solidFill>
                  <a:schemeClr val="tx1"/>
                </a:solidFill>
              </a:defRPr>
            </a:lvl6pPr>
            <a:lvl7pPr marL="0" indent="0">
              <a:buNone/>
              <a:defRPr sz="2000">
                <a:solidFill>
                  <a:schemeClr val="tx1"/>
                </a:solidFill>
              </a:defRPr>
            </a:lvl7pPr>
            <a:lvl8pPr marL="0" indent="0">
              <a:buNone/>
              <a:defRPr sz="2000">
                <a:solidFill>
                  <a:schemeClr val="tx1"/>
                </a:solidFill>
              </a:defRPr>
            </a:lvl8pPr>
            <a:lvl9pPr marL="0" indent="0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88152" y="-972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err="1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/>
        </p:nvCxnSpPr>
        <p:spPr>
          <a:xfrm>
            <a:off x="611138" y="2299716"/>
            <a:ext cx="1858684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6294697" y="384048"/>
            <a:ext cx="2385905" cy="512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5"/>
            <a:ext cx="9133377" cy="5137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88152" y="-972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err="1">
              <a:solidFill>
                <a:schemeClr val="tx2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/>
        </p:nvCxnSpPr>
        <p:spPr>
          <a:xfrm>
            <a:off x="611138" y="2299716"/>
            <a:ext cx="1858684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6294697" y="384048"/>
            <a:ext cx="2385905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784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CADE6-4301-4E1B-838D-5FBFAC7CD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42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4800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5" y="1261872"/>
            <a:ext cx="4114800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78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2688336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2404" y="1261872"/>
            <a:ext cx="2688336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0760" y="1261872"/>
            <a:ext cx="2688336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4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2688336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2404" y="1261872"/>
            <a:ext cx="5536692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79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5536692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0760" y="1261872"/>
            <a:ext cx="2688336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42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7" y="1261872"/>
            <a:ext cx="8385047" cy="79552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2240280"/>
            <a:ext cx="4114800" cy="234086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4654550" y="2240280"/>
            <a:ext cx="4114800" cy="234086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08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7" y="1261872"/>
            <a:ext cx="8385047" cy="79552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2240280"/>
            <a:ext cx="4114800" cy="234086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654294" y="2240280"/>
            <a:ext cx="4114800" cy="2340864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2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7" y="1261872"/>
            <a:ext cx="8385047" cy="79552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4" y="2240280"/>
            <a:ext cx="4114800" cy="234086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84047" y="2240280"/>
            <a:ext cx="4114800" cy="2340864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9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261872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86400" y="4800600"/>
            <a:ext cx="9144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5908" y="4775829"/>
            <a:ext cx="179770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+mn-lt"/>
                <a:cs typeface="Arial"/>
              </a:rPr>
              <a:t>© </a:t>
            </a:r>
            <a:r>
              <a:rPr kumimoji="0" lang="en-US" sz="750" b="0" i="0" u="none" strike="noStrike" kern="0" cap="none" spc="0" normalizeH="0" baseline="0" noProof="0" dirty="0" smtClean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+mn-lt"/>
                <a:cs typeface="Arial"/>
              </a:rPr>
              <a:t>2018 </a:t>
            </a: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+mn-lt"/>
                <a:cs typeface="Arial"/>
              </a:rPr>
              <a:t>Cognizant </a:t>
            </a:r>
          </a:p>
        </p:txBody>
      </p:sp>
    </p:spTree>
    <p:extLst>
      <p:ext uri="{BB962C8B-B14F-4D97-AF65-F5344CB8AC3E}">
        <p14:creationId xmlns:p14="http://schemas.microsoft.com/office/powerpoint/2010/main" val="228986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  <p:sldLayoutId id="2147483893" r:id="rId19"/>
    <p:sldLayoutId id="2147483894" r:id="rId20"/>
    <p:sldLayoutId id="2147483895" r:id="rId21"/>
    <p:sldLayoutId id="2147483896" r:id="rId22"/>
    <p:sldLayoutId id="2147483897" r:id="rId23"/>
    <p:sldLayoutId id="2147483898" r:id="rId24"/>
    <p:sldLayoutId id="2147483899" r:id="rId25"/>
    <p:sldLayoutId id="2147483900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144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3000" indent="-2286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600" indent="-2286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200" indent="-2286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2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3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hite_Graphic_Them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17938"/>
            <a:ext cx="6091084" cy="526298"/>
          </a:xfrm>
        </p:spPr>
        <p:txBody>
          <a:bodyPr/>
          <a:lstStyle/>
          <a:p>
            <a:r>
              <a:rPr lang="en-US" smtClean="0">
                <a:latin typeface="Calibri" panose="020F0502020204030204" pitchFamily="34" charset="0"/>
              </a:rPr>
              <a:t>Spring - REST</a:t>
            </a: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54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15735" y="315904"/>
            <a:ext cx="4544616" cy="545306"/>
          </a:xfrm>
        </p:spPr>
        <p:txBody>
          <a:bodyPr/>
          <a:lstStyle/>
          <a:p>
            <a:endParaRPr lang="en-US" sz="2100" dirty="0"/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5735" y="861210"/>
            <a:ext cx="5829300" cy="3829050"/>
          </a:xfrm>
        </p:spPr>
        <p:txBody>
          <a:bodyPr>
            <a:normAutofit/>
          </a:bodyPr>
          <a:lstStyle/>
          <a:p>
            <a:endParaRPr lang="en-US" sz="14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2" y="190773"/>
            <a:ext cx="8836244" cy="436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4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195379"/>
            <a:ext cx="8385048" cy="795528"/>
          </a:xfrm>
        </p:spPr>
        <p:txBody>
          <a:bodyPr/>
          <a:lstStyle/>
          <a:p>
            <a:r>
              <a:rPr lang="en-IN" dirty="0" smtClean="0"/>
              <a:t>Development Process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952" y="868351"/>
            <a:ext cx="8385048" cy="371279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Create Java POJO class for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Creating Spring REST Service Using @</a:t>
            </a:r>
            <a:r>
              <a:rPr lang="en-IN" dirty="0" err="1" smtClean="0"/>
              <a:t>RestController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04" y="1980200"/>
            <a:ext cx="5571917" cy="260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1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2155" y="274320"/>
            <a:ext cx="8385048" cy="795528"/>
          </a:xfrm>
        </p:spPr>
        <p:txBody>
          <a:bodyPr>
            <a:normAutofit/>
          </a:bodyPr>
          <a:lstStyle/>
          <a:p>
            <a:r>
              <a:rPr lang="en-IN" sz="2000" dirty="0"/>
              <a:t>Spring REST – Path </a:t>
            </a:r>
            <a:r>
              <a:rPr lang="en-IN" sz="2000" dirty="0" smtClean="0"/>
              <a:t>Variables : Development </a:t>
            </a:r>
            <a:r>
              <a:rPr lang="en-IN" sz="2000" dirty="0" smtClean="0"/>
              <a:t>Process</a:t>
            </a:r>
            <a:endParaRPr lang="en-IN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2155" y="867167"/>
            <a:ext cx="8385048" cy="331927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Add request mapping to Sprin</a:t>
            </a:r>
            <a:r>
              <a:rPr lang="en-IN" dirty="0" smtClean="0"/>
              <a:t>g REST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Bind Path variable to method parameter using @</a:t>
            </a:r>
            <a:r>
              <a:rPr lang="en-IN" dirty="0" err="1" smtClean="0"/>
              <a:t>PathVariable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527" y="2054861"/>
            <a:ext cx="6038988" cy="247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7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274319"/>
            <a:ext cx="8259992" cy="4295413"/>
          </a:xfrm>
        </p:spPr>
      </p:pic>
    </p:spTree>
    <p:extLst>
      <p:ext uri="{BB962C8B-B14F-4D97-AF65-F5344CB8AC3E}">
        <p14:creationId xmlns:p14="http://schemas.microsoft.com/office/powerpoint/2010/main" val="365346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463" y="243402"/>
            <a:ext cx="7885088" cy="786976"/>
          </a:xfrm>
        </p:spPr>
        <p:txBody>
          <a:bodyPr/>
          <a:lstStyle/>
          <a:p>
            <a:r>
              <a:rPr lang="en-IN" dirty="0" smtClean="0"/>
              <a:t>Spring REST – Exception Handling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63" y="861087"/>
            <a:ext cx="8048633" cy="3319463"/>
          </a:xfrm>
        </p:spPr>
      </p:pic>
    </p:spTree>
    <p:extLst>
      <p:ext uri="{BB962C8B-B14F-4D97-AF65-F5344CB8AC3E}">
        <p14:creationId xmlns:p14="http://schemas.microsoft.com/office/powerpoint/2010/main" val="71806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497" y="261163"/>
            <a:ext cx="8385048" cy="795528"/>
          </a:xfrm>
        </p:spPr>
        <p:txBody>
          <a:bodyPr/>
          <a:lstStyle/>
          <a:p>
            <a:r>
              <a:rPr lang="en-IN" dirty="0" smtClean="0"/>
              <a:t>Development Process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497" y="959265"/>
            <a:ext cx="8385048" cy="331927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Create a custom Error </a:t>
            </a:r>
            <a:r>
              <a:rPr lang="en-IN" sz="2000" dirty="0"/>
              <a:t>R</a:t>
            </a:r>
            <a:r>
              <a:rPr lang="en-IN" sz="2000" dirty="0" smtClean="0"/>
              <a:t>esponse </a:t>
            </a:r>
            <a:r>
              <a:rPr lang="en-IN" sz="2000" dirty="0"/>
              <a:t>C</a:t>
            </a:r>
            <a:r>
              <a:rPr lang="en-IN" sz="2000" dirty="0" smtClean="0"/>
              <a:t>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Create a custom Exception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Update REST service to throw exception if student not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Add a exception handler method using @</a:t>
            </a:r>
            <a:r>
              <a:rPr lang="en-IN" sz="2000" dirty="0" err="1" smtClean="0"/>
              <a:t>ExceptionHandler</a:t>
            </a:r>
            <a:endParaRPr lang="en-I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58700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658533"/>
            <a:ext cx="7772400" cy="493145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>
          <a:xfrm>
            <a:off x="927557" y="213064"/>
            <a:ext cx="5328047" cy="545306"/>
          </a:xfrm>
        </p:spPr>
        <p:txBody>
          <a:bodyPr/>
          <a:lstStyle/>
          <a:p>
            <a:r>
              <a:rPr lang="en-US" sz="2100" dirty="0" smtClean="0"/>
              <a:t>Weather Service</a:t>
            </a:r>
            <a:endParaRPr lang="en-US" sz="2100" dirty="0"/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7557" y="845188"/>
            <a:ext cx="5829300" cy="3943350"/>
          </a:xfrm>
        </p:spPr>
        <p:txBody>
          <a:bodyPr>
            <a:normAutofit/>
          </a:bodyPr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57" y="1434779"/>
            <a:ext cx="7499395" cy="27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4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>
          <a:xfrm>
            <a:off x="935962" y="247577"/>
            <a:ext cx="5328047" cy="545306"/>
          </a:xfrm>
        </p:spPr>
        <p:txBody>
          <a:bodyPr>
            <a:normAutofit/>
          </a:bodyPr>
          <a:lstStyle/>
          <a:p>
            <a:r>
              <a:rPr lang="en-US" dirty="0" smtClean="0"/>
              <a:t>Operations	</a:t>
            </a:r>
            <a:endParaRPr lang="en-US" dirty="0"/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962" y="792883"/>
            <a:ext cx="6352924" cy="39433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  <a:r>
              <a:rPr lang="en-US" dirty="0" smtClean="0"/>
              <a:t>ow we will connect to the Weather Service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 smtClean="0"/>
              <a:t>REST – </a:t>
            </a:r>
            <a:r>
              <a:rPr lang="en-US" sz="1600" u="sng" dirty="0" err="1" smtClean="0"/>
              <a:t>RE</a:t>
            </a:r>
            <a:r>
              <a:rPr lang="en-US" sz="1600" dirty="0" err="1" smtClean="0"/>
              <a:t>presentation</a:t>
            </a:r>
            <a:r>
              <a:rPr lang="en-US" sz="1600" dirty="0" smtClean="0"/>
              <a:t> </a:t>
            </a:r>
            <a:r>
              <a:rPr lang="en-US" sz="1600" u="sng" dirty="0" smtClean="0"/>
              <a:t>S</a:t>
            </a:r>
            <a:r>
              <a:rPr lang="en-US" sz="1600" dirty="0" smtClean="0"/>
              <a:t>tate </a:t>
            </a:r>
            <a:r>
              <a:rPr lang="en-US" sz="1600" u="sng" dirty="0" smtClean="0"/>
              <a:t>T</a:t>
            </a:r>
            <a:r>
              <a:rPr lang="en-US" sz="1600" dirty="0" smtClean="0"/>
              <a:t>ransfer</a:t>
            </a:r>
          </a:p>
          <a:p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Programming Language we use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Language Independent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is Data Format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XML and JSON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u="sng" dirty="0" smtClean="0"/>
              <a:t>J</a:t>
            </a:r>
            <a:r>
              <a:rPr lang="en-US" dirty="0" smtClean="0"/>
              <a:t>ava </a:t>
            </a:r>
            <a:r>
              <a:rPr lang="en-US" u="sng" dirty="0" smtClean="0"/>
              <a:t>S</a:t>
            </a:r>
            <a:r>
              <a:rPr lang="en-US" dirty="0" smtClean="0"/>
              <a:t>cript </a:t>
            </a:r>
            <a:r>
              <a:rPr lang="en-US" u="sng" dirty="0" smtClean="0"/>
              <a:t>O</a:t>
            </a:r>
            <a:r>
              <a:rPr lang="en-US" dirty="0" smtClean="0"/>
              <a:t>bject </a:t>
            </a:r>
            <a:r>
              <a:rPr lang="en-US" u="sng" dirty="0" smtClean="0"/>
              <a:t>N</a:t>
            </a:r>
            <a:r>
              <a:rPr lang="en-US" dirty="0" smtClean="0"/>
              <a:t>otation</a:t>
            </a:r>
          </a:p>
        </p:txBody>
      </p:sp>
    </p:spTree>
    <p:extLst>
      <p:ext uri="{BB962C8B-B14F-4D97-AF65-F5344CB8AC3E}">
        <p14:creationId xmlns:p14="http://schemas.microsoft.com/office/powerpoint/2010/main" val="69689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763" y="254584"/>
            <a:ext cx="8385048" cy="79552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JSON Basics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53763" y="880324"/>
            <a:ext cx="8385048" cy="33192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JSON - </a:t>
            </a:r>
            <a:r>
              <a:rPr lang="en-US" u="sng" dirty="0"/>
              <a:t>J</a:t>
            </a:r>
            <a:r>
              <a:rPr lang="en-US" dirty="0"/>
              <a:t>ava </a:t>
            </a:r>
            <a:r>
              <a:rPr lang="en-US" u="sng" dirty="0"/>
              <a:t>S</a:t>
            </a:r>
            <a:r>
              <a:rPr lang="en-US" dirty="0"/>
              <a:t>cript </a:t>
            </a:r>
            <a:r>
              <a:rPr lang="en-US" u="sng" dirty="0"/>
              <a:t>O</a:t>
            </a:r>
            <a:r>
              <a:rPr lang="en-US" dirty="0"/>
              <a:t>bject </a:t>
            </a:r>
            <a:r>
              <a:rPr lang="en-US" u="sng" dirty="0"/>
              <a:t>N</a:t>
            </a:r>
            <a:r>
              <a:rPr lang="en-US" dirty="0"/>
              <a:t>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Light Weight Data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62" y="2370722"/>
            <a:ext cx="3401249" cy="172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3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303610"/>
            <a:ext cx="6858000" cy="546497"/>
          </a:xfrm>
        </p:spPr>
        <p:txBody>
          <a:bodyPr/>
          <a:lstStyle/>
          <a:p>
            <a:r>
              <a:rPr lang="en-US" sz="2100" dirty="0" smtClean="0"/>
              <a:t>JAVA – JSON Data Binding</a:t>
            </a:r>
            <a:endParaRPr lang="en-US" sz="2100" dirty="0"/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968518"/>
            <a:ext cx="6316925" cy="3419286"/>
          </a:xfrm>
        </p:spPr>
        <p:txBody>
          <a:bodyPr/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75" dirty="0" smtClean="0"/>
              <a:t>Data Binding – Converting JSON Data to Java POJO ( Plain Old Java Object) or Vice Versa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575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75" dirty="0" smtClean="0"/>
              <a:t>Jackson Project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575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75" dirty="0" smtClean="0"/>
              <a:t>Conversions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575" dirty="0" smtClean="0"/>
              <a:t>JSON to Java POJO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575" dirty="0" smtClean="0"/>
              <a:t>Java POJO </a:t>
            </a:r>
            <a:r>
              <a:rPr lang="en-US" sz="1575" smtClean="0"/>
              <a:t>to JSON</a:t>
            </a:r>
            <a:endParaRPr lang="en-US" sz="1575" dirty="0" smtClean="0"/>
          </a:p>
          <a:p>
            <a:pPr>
              <a:lnSpc>
                <a:spcPct val="110000"/>
              </a:lnSpc>
            </a:pPr>
            <a:endParaRPr lang="en-US" sz="1575" dirty="0"/>
          </a:p>
        </p:txBody>
      </p:sp>
    </p:spTree>
    <p:extLst>
      <p:ext uri="{BB962C8B-B14F-4D97-AF65-F5344CB8AC3E}">
        <p14:creationId xmlns:p14="http://schemas.microsoft.com/office/powerpoint/2010/main" val="179497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165" y="201958"/>
            <a:ext cx="8385048" cy="795528"/>
          </a:xfrm>
        </p:spPr>
        <p:txBody>
          <a:bodyPr/>
          <a:lstStyle/>
          <a:p>
            <a:r>
              <a:rPr lang="en-IN" dirty="0" smtClean="0"/>
              <a:t>Spring Rest Controller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65" y="737034"/>
            <a:ext cx="7064820" cy="3719513"/>
          </a:xfrm>
        </p:spPr>
      </p:pic>
    </p:spTree>
    <p:extLst>
      <p:ext uri="{BB962C8B-B14F-4D97-AF65-F5344CB8AC3E}">
        <p14:creationId xmlns:p14="http://schemas.microsoft.com/office/powerpoint/2010/main" val="115014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89791" y="203375"/>
            <a:ext cx="5829300" cy="685800"/>
          </a:xfrm>
        </p:spPr>
        <p:txBody>
          <a:bodyPr>
            <a:normAutofit/>
          </a:bodyPr>
          <a:lstStyle/>
          <a:p>
            <a:r>
              <a:rPr lang="en-US" sz="2100" dirty="0" smtClean="0"/>
              <a:t>Web App Initializer</a:t>
            </a:r>
            <a:endParaRPr lang="en-US" sz="2100" dirty="0"/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89791" y="889175"/>
            <a:ext cx="6113576" cy="35433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Spring MVC provides support for web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>
              <a:lnSpc>
                <a:spcPct val="90000"/>
              </a:lnSpc>
            </a:pPr>
            <a:endParaRPr lang="en-US" sz="1400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Makes Sure that our code is automatically detected</a:t>
            </a:r>
          </a:p>
          <a:p>
            <a:pPr>
              <a:lnSpc>
                <a:spcPct val="90000"/>
              </a:lnSpc>
            </a:pPr>
            <a:endParaRPr lang="en-US" sz="1400" dirty="0" smtClean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Our code is used to initialize the servlet container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b="1" dirty="0" err="1"/>
              <a:t>AbstractAnnotationConfigDispatcherServletInitializer</a:t>
            </a:r>
            <a:endParaRPr lang="en-US" sz="1400" b="1" dirty="0" smtClean="0"/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8804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>
          <a:xfrm>
            <a:off x="930935" y="88929"/>
            <a:ext cx="5328047" cy="623888"/>
          </a:xfrm>
        </p:spPr>
        <p:txBody>
          <a:bodyPr/>
          <a:lstStyle/>
          <a:p>
            <a:r>
              <a:rPr lang="en-US" sz="2100" dirty="0" smtClean="0"/>
              <a:t>Development Process</a:t>
            </a:r>
            <a:endParaRPr lang="en-US" sz="2100" dirty="0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935" y="892263"/>
            <a:ext cx="6594774" cy="382905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Add Maven Dependency for Spring MVC and Jackson Project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Add code for all Java </a:t>
            </a:r>
            <a:r>
              <a:rPr lang="en-US" dirty="0" err="1" smtClean="0"/>
              <a:t>Config</a:t>
            </a:r>
            <a:r>
              <a:rPr lang="en-US" dirty="0" smtClean="0"/>
              <a:t> : @</a:t>
            </a:r>
            <a:r>
              <a:rPr lang="en-US" dirty="0" err="1" smtClean="0"/>
              <a:t>Config</a:t>
            </a:r>
            <a:endParaRPr lang="en-US" dirty="0" smtClean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Add code for all Java </a:t>
            </a:r>
            <a:r>
              <a:rPr lang="en-US" dirty="0" err="1" smtClean="0"/>
              <a:t>Config</a:t>
            </a:r>
            <a:r>
              <a:rPr lang="en-US" dirty="0" smtClean="0"/>
              <a:t> : Servlet Initializer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Create Spring Rest Service using @</a:t>
            </a:r>
            <a:r>
              <a:rPr lang="en-US" dirty="0" err="1" smtClean="0"/>
              <a:t>RestController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0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13077" y="176122"/>
            <a:ext cx="5608452" cy="623888"/>
          </a:xfrm>
        </p:spPr>
        <p:txBody>
          <a:bodyPr/>
          <a:lstStyle/>
          <a:p>
            <a:r>
              <a:rPr lang="en-US" sz="2100" dirty="0" err="1" smtClean="0"/>
              <a:t>Retrieive</a:t>
            </a:r>
            <a:r>
              <a:rPr lang="en-US" sz="2100" dirty="0" smtClean="0"/>
              <a:t> POJO’s as JSON</a:t>
            </a:r>
            <a:endParaRPr lang="en-US" sz="2100" dirty="0"/>
          </a:p>
        </p:txBody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3077" y="924206"/>
            <a:ext cx="5829300" cy="37719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7" y="924206"/>
            <a:ext cx="7358065" cy="33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9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8 White Graphic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8 White Graphic" id="{7E079C36-5A86-4465-B41D-74F1571CFFD3}" vid="{AC72304F-5374-49EB-AE31-F152C5D518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CognizantTemplateWhiteGraphic</Template>
  <TotalTime>931</TotalTime>
  <Words>265</Words>
  <Application>Microsoft Office PowerPoint</Application>
  <PresentationFormat>On-screen Show (16:9)</PresentationFormat>
  <Paragraphs>78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Courier New</vt:lpstr>
      <vt:lpstr>Wingdings</vt:lpstr>
      <vt:lpstr>2018 White Graphic</vt:lpstr>
      <vt:lpstr>Spring - REST</vt:lpstr>
      <vt:lpstr>Weather Service</vt:lpstr>
      <vt:lpstr>Operations </vt:lpstr>
      <vt:lpstr>JSON Basics</vt:lpstr>
      <vt:lpstr>JAVA – JSON Data Binding</vt:lpstr>
      <vt:lpstr>Spring Rest Controller</vt:lpstr>
      <vt:lpstr>Web App Initializer</vt:lpstr>
      <vt:lpstr>Development Process</vt:lpstr>
      <vt:lpstr>Retrieive POJO’s as JSON</vt:lpstr>
      <vt:lpstr>PowerPoint Presentation</vt:lpstr>
      <vt:lpstr>Development Process </vt:lpstr>
      <vt:lpstr>Spring REST – Path Variables : Development Process</vt:lpstr>
      <vt:lpstr>PowerPoint Presentation</vt:lpstr>
      <vt:lpstr>Spring REST – Exception Handling</vt:lpstr>
      <vt:lpstr>Development Process</vt:lpstr>
      <vt:lpstr>Thank You</vt:lpstr>
    </vt:vector>
  </TitlesOfParts>
  <Company>Cognizant Technology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Guidewire ver8+ to ver10</dc:title>
  <dc:creator>Tiwari, Vaidik (Cognizant)</dc:creator>
  <cp:lastModifiedBy>Paartha</cp:lastModifiedBy>
  <cp:revision>143</cp:revision>
  <dcterms:created xsi:type="dcterms:W3CDTF">2019-02-13T13:07:12Z</dcterms:created>
  <dcterms:modified xsi:type="dcterms:W3CDTF">2019-07-21T17:15:35Z</dcterms:modified>
</cp:coreProperties>
</file>